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oboto Slab" panose="02020500000000000000" charset="0"/>
      <p:regular r:id="rId47"/>
      <p:bold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2" roundtripDataSignature="AMtx7mgN4OWQN5o6zsmoU6e3vvEfw1KO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6CC983-8FAC-43DE-BFFC-EEC30B0E0981}">
  <a:tblStyle styleId="{366CC983-8FAC-43DE-BFFC-EEC30B0E098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FAF84F7-442A-489D-BF7C-3C3059ECABD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7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9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9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8257929f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8257929f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8257929f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8257929f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8257929f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8257929f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8257929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58257929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8257929f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58257929f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8257929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8257929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8257929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8257929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8257929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58257929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8257929f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8257929f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8257929f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8257929f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6491aeda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56491aeda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8257929f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58257929f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8257929f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8257929f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257929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257929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8257929f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58257929f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8257929f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58257929f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8257929f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8257929f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825792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5825792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8257929f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8257929f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8257929f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58257929f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8257929f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8257929f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6703a384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56703a384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6703a3848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56703a3848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6703a3848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156703a3848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6703a3848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156703a3848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8337e83f7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158337e83f7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8337e83f7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58337e83f7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8337e83f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158337e83f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88e4feb034e8d0b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188e4feb034e8d0b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6703a3848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56703a3848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6491aed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156491aed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6491aeda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156491aeda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6703a384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56703a3848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6703a3848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6703a3848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45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5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5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5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5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5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5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5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5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5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5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5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5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5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5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2035309" y="14119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愛不「飾」手</a:t>
            </a:r>
            <a:endParaRPr>
              <a:solidFill>
                <a:srgbClr val="006CAF"/>
              </a:solidFill>
            </a:endParaRPr>
          </a:p>
        </p:txBody>
      </p:sp>
      <p:sp>
        <p:nvSpPr>
          <p:cNvPr id="71" name="Google Shape;71;p1"/>
          <p:cNvSpPr txBox="1"/>
          <p:nvPr/>
        </p:nvSpPr>
        <p:spPr>
          <a:xfrm>
            <a:off x="3054352" y="2851060"/>
            <a:ext cx="1981199" cy="44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IM23 第三組 </a:t>
            </a:r>
            <a:endParaRPr sz="1500">
              <a:solidFill>
                <a:srgbClr val="4E6876"/>
              </a:solidFill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4641851" y="2851060"/>
            <a:ext cx="5175250" cy="229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指導老師：江志卿 教授​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學生：謝享儒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           張珈綺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          楊紹妤​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                吳佳瑩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          郭儀廷 ​</a:t>
            </a:r>
            <a:endParaRPr sz="1500">
              <a:solidFill>
                <a:srgbClr val="4E6876"/>
              </a:solidFill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 b="0" i="0" u="none" strike="noStrike" cap="none">
              <a:solidFill>
                <a:srgbClr val="4E687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58257929fd_0_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76" name="Google Shape;176;g158257929fd_0_7"/>
          <p:cNvPicPr preferRelativeResize="0"/>
          <p:nvPr/>
        </p:nvPicPr>
        <p:blipFill rotWithShape="1">
          <a:blip r:embed="rId3">
            <a:alphaModFix/>
          </a:blip>
          <a:srcRect l="1443" r="1695" b="1176"/>
          <a:stretch/>
        </p:blipFill>
        <p:spPr>
          <a:xfrm>
            <a:off x="861625" y="682075"/>
            <a:ext cx="7671226" cy="43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58257929fd_0_7"/>
          <p:cNvSpPr txBox="1"/>
          <p:nvPr/>
        </p:nvSpPr>
        <p:spPr>
          <a:xfrm>
            <a:off x="107675" y="137175"/>
            <a:ext cx="44214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商品詳細資料  </a:t>
            </a:r>
            <a:r>
              <a:rPr lang="en" sz="18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(未登入)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8257929fd_0_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83" name="Google Shape;183;g158257929fd_0_27"/>
          <p:cNvPicPr preferRelativeResize="0"/>
          <p:nvPr/>
        </p:nvPicPr>
        <p:blipFill rotWithShape="1">
          <a:blip r:embed="rId3">
            <a:alphaModFix/>
          </a:blip>
          <a:srcRect l="1146" t="1120" b="1480"/>
          <a:stretch/>
        </p:blipFill>
        <p:spPr>
          <a:xfrm>
            <a:off x="803575" y="733375"/>
            <a:ext cx="7819100" cy="4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58257929fd_0_27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加入會員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8257929fd_0_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90" name="Google Shape;190;g158257929fd_0_22"/>
          <p:cNvPicPr preferRelativeResize="0"/>
          <p:nvPr/>
        </p:nvPicPr>
        <p:blipFill rotWithShape="1">
          <a:blip r:embed="rId3">
            <a:alphaModFix/>
          </a:blip>
          <a:srcRect l="764" b="1477"/>
          <a:stretch/>
        </p:blipFill>
        <p:spPr>
          <a:xfrm>
            <a:off x="720650" y="685800"/>
            <a:ext cx="7891499" cy="43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58257929fd_0_22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58257929fd_0_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7" name="Google Shape;197;g158257929fd_0_17"/>
          <p:cNvPicPr preferRelativeResize="0"/>
          <p:nvPr/>
        </p:nvPicPr>
        <p:blipFill rotWithShape="1">
          <a:blip r:embed="rId3">
            <a:alphaModFix/>
          </a:blip>
          <a:srcRect l="768" r="660" b="1400"/>
          <a:stretch/>
        </p:blipFill>
        <p:spPr>
          <a:xfrm>
            <a:off x="704950" y="685800"/>
            <a:ext cx="7847726" cy="43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58257929fd_0_17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58257929fd_0_1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4" name="Google Shape;204;g158257929fd_0_12"/>
          <p:cNvPicPr preferRelativeResize="0"/>
          <p:nvPr/>
        </p:nvPicPr>
        <p:blipFill rotWithShape="1">
          <a:blip r:embed="rId3">
            <a:alphaModFix/>
          </a:blip>
          <a:srcRect t="1051" b="1558"/>
          <a:stretch/>
        </p:blipFill>
        <p:spPr>
          <a:xfrm>
            <a:off x="899950" y="713550"/>
            <a:ext cx="7317525" cy="44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58257929fd_0_12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會員資料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8257929fd_0_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1" name="Google Shape;211;g158257929fd_0_46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修改會員資料</a:t>
            </a:r>
            <a:endParaRPr sz="900"/>
          </a:p>
        </p:txBody>
      </p:sp>
      <p:pic>
        <p:nvPicPr>
          <p:cNvPr id="212" name="Google Shape;212;g158257929fd_0_46"/>
          <p:cNvPicPr preferRelativeResize="0"/>
          <p:nvPr/>
        </p:nvPicPr>
        <p:blipFill rotWithShape="1">
          <a:blip r:embed="rId3">
            <a:alphaModFix/>
          </a:blip>
          <a:srcRect t="1116" b="901"/>
          <a:stretch/>
        </p:blipFill>
        <p:spPr>
          <a:xfrm>
            <a:off x="553275" y="713575"/>
            <a:ext cx="7929550" cy="43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8257929fd_0_5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8" name="Google Shape;218;g158257929fd_0_57"/>
          <p:cNvSpPr txBox="1"/>
          <p:nvPr/>
        </p:nvSpPr>
        <p:spPr>
          <a:xfrm>
            <a:off x="107675" y="137175"/>
            <a:ext cx="6106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模擬配戴、加入收藏  </a:t>
            </a:r>
            <a:r>
              <a:rPr lang="en" sz="1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(從首頁進入)</a:t>
            </a:r>
            <a:endParaRPr sz="100"/>
          </a:p>
        </p:txBody>
      </p:sp>
      <p:pic>
        <p:nvPicPr>
          <p:cNvPr id="219" name="Google Shape;219;g158257929fd_0_57"/>
          <p:cNvPicPr preferRelativeResize="0"/>
          <p:nvPr/>
        </p:nvPicPr>
        <p:blipFill rotWithShape="1">
          <a:blip r:embed="rId3">
            <a:alphaModFix/>
          </a:blip>
          <a:srcRect t="1526" b="1855"/>
          <a:stretch/>
        </p:blipFill>
        <p:spPr>
          <a:xfrm>
            <a:off x="965175" y="731025"/>
            <a:ext cx="7295494" cy="441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8257929fd_0_5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25" name="Google Shape;225;g158257929fd_0_52"/>
          <p:cNvPicPr preferRelativeResize="0"/>
          <p:nvPr/>
        </p:nvPicPr>
        <p:blipFill rotWithShape="1">
          <a:blip r:embed="rId3">
            <a:alphaModFix/>
          </a:blip>
          <a:srcRect t="1577" b="1061"/>
          <a:stretch/>
        </p:blipFill>
        <p:spPr>
          <a:xfrm>
            <a:off x="648850" y="753200"/>
            <a:ext cx="7934749" cy="432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58257929fd_0_52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模擬配戴、加入收藏  </a:t>
            </a:r>
            <a:r>
              <a:rPr lang="en" sz="1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(從商品詳細資料頁面進入)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8257929fd_0_6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32" name="Google Shape;232;g158257929fd_0_6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模擬配戴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3" name="Google Shape;233;g158257929fd_0_66"/>
          <p:cNvPicPr preferRelativeResize="0"/>
          <p:nvPr/>
        </p:nvPicPr>
        <p:blipFill rotWithShape="1">
          <a:blip r:embed="rId3">
            <a:alphaModFix/>
          </a:blip>
          <a:srcRect l="1023" r="580" b="1400"/>
          <a:stretch/>
        </p:blipFill>
        <p:spPr>
          <a:xfrm>
            <a:off x="713550" y="685800"/>
            <a:ext cx="7829226" cy="43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8257929fd_0_7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39" name="Google Shape;239;g158257929fd_0_73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收藏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0" name="Google Shape;240;g158257929fd_0_73"/>
          <p:cNvPicPr preferRelativeResize="0"/>
          <p:nvPr/>
        </p:nvPicPr>
        <p:blipFill rotWithShape="1">
          <a:blip r:embed="rId3">
            <a:alphaModFix/>
          </a:blip>
          <a:srcRect l="1127" t="1409"/>
          <a:stretch/>
        </p:blipFill>
        <p:spPr>
          <a:xfrm>
            <a:off x="823400" y="685800"/>
            <a:ext cx="7512611" cy="44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8" name="Google Shape;78;p3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80;p3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81" name="Google Shape;81;p3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3" name="Google Shape;83;p3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84" name="Google Shape;84;p3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6" name="Google Shape;86;p3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7" name="Google Shape;87;p3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9" name="Google Shape;89;p3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90" name="Google Shape;90;p3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92" name="Google Shape;92;p3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93" name="Google Shape;93;p3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5" name="Google Shape;95;p32"/>
          <p:cNvSpPr txBox="1"/>
          <p:nvPr/>
        </p:nvSpPr>
        <p:spPr>
          <a:xfrm>
            <a:off x="1379850" y="1319200"/>
            <a:ext cx="1286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動機與目的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" name="Google Shape;96;p32"/>
          <p:cNvSpPr txBox="1"/>
          <p:nvPr/>
        </p:nvSpPr>
        <p:spPr>
          <a:xfrm>
            <a:off x="2541025" y="4049700"/>
            <a:ext cx="104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影片介紹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目錄</a:t>
            </a:r>
            <a:endParaRPr sz="32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" name="Google Shape;98;p32"/>
          <p:cNvSpPr txBox="1"/>
          <p:nvPr/>
        </p:nvSpPr>
        <p:spPr>
          <a:xfrm>
            <a:off x="3530775" y="1359100"/>
            <a:ext cx="104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系統說明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32"/>
          <p:cNvSpPr txBox="1"/>
          <p:nvPr/>
        </p:nvSpPr>
        <p:spPr>
          <a:xfrm>
            <a:off x="5690850" y="1319200"/>
            <a:ext cx="7767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Q&amp;A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32"/>
          <p:cNvSpPr txBox="1"/>
          <p:nvPr/>
        </p:nvSpPr>
        <p:spPr>
          <a:xfrm>
            <a:off x="4130350" y="4049700"/>
            <a:ext cx="19182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系統特色與貢獻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6491aeda8_0_4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46" name="Google Shape;246;g156491aeda8_0_43"/>
          <p:cNvSpPr txBox="1"/>
          <p:nvPr/>
        </p:nvSpPr>
        <p:spPr>
          <a:xfrm>
            <a:off x="3541646" y="2220450"/>
            <a:ext cx="206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廠商端</a:t>
            </a:r>
            <a:endParaRPr sz="48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8257929fd_0_8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52" name="Google Shape;252;g158257929fd_0_84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夥伴資訊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3" name="Google Shape;253;g158257929fd_0_84"/>
          <p:cNvPicPr preferRelativeResize="0"/>
          <p:nvPr/>
        </p:nvPicPr>
        <p:blipFill rotWithShape="1">
          <a:blip r:embed="rId3">
            <a:alphaModFix/>
          </a:blip>
          <a:srcRect t="1487" r="2200" b="1312"/>
          <a:stretch/>
        </p:blipFill>
        <p:spPr>
          <a:xfrm>
            <a:off x="743275" y="713550"/>
            <a:ext cx="7600425" cy="44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8257929fd_0_9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59" name="Google Shape;259;g158257929fd_0_93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更新夥伴資訊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0" name="Google Shape;260;g158257929fd_0_93"/>
          <p:cNvPicPr preferRelativeResize="0"/>
          <p:nvPr/>
        </p:nvPicPr>
        <p:blipFill rotWithShape="1">
          <a:blip r:embed="rId3">
            <a:alphaModFix/>
          </a:blip>
          <a:srcRect b="1497"/>
          <a:stretch/>
        </p:blipFill>
        <p:spPr>
          <a:xfrm>
            <a:off x="445975" y="698000"/>
            <a:ext cx="8156275" cy="43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8257929fd_0_7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66" name="Google Shape;266;g158257929fd_0_79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品牌清單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7" name="Google Shape;267;g158257929fd_0_79"/>
          <p:cNvPicPr preferRelativeResize="0"/>
          <p:nvPr/>
        </p:nvPicPr>
        <p:blipFill rotWithShape="1">
          <a:blip r:embed="rId3">
            <a:alphaModFix/>
          </a:blip>
          <a:srcRect l="1215" t="2155" b="2877"/>
          <a:stretch/>
        </p:blipFill>
        <p:spPr>
          <a:xfrm>
            <a:off x="563238" y="691475"/>
            <a:ext cx="8017525" cy="43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8257929fd_0_9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73" name="Google Shape;273;g158257929fd_0_99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新增品牌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4" name="Google Shape;274;g158257929fd_0_99"/>
          <p:cNvPicPr preferRelativeResize="0"/>
          <p:nvPr/>
        </p:nvPicPr>
        <p:blipFill rotWithShape="1">
          <a:blip r:embed="rId3">
            <a:alphaModFix/>
          </a:blip>
          <a:srcRect t="1649" b="1890"/>
          <a:stretch/>
        </p:blipFill>
        <p:spPr>
          <a:xfrm>
            <a:off x="410075" y="719250"/>
            <a:ext cx="8083150" cy="43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8257929fd_0_1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80" name="Google Shape;280;g158257929fd_0_11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品牌資訊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1" name="Google Shape;281;g158257929fd_0_116"/>
          <p:cNvPicPr preferRelativeResize="0"/>
          <p:nvPr/>
        </p:nvPicPr>
        <p:blipFill rotWithShape="1">
          <a:blip r:embed="rId3">
            <a:alphaModFix/>
          </a:blip>
          <a:srcRect t="1409"/>
          <a:stretch/>
        </p:blipFill>
        <p:spPr>
          <a:xfrm>
            <a:off x="420000" y="723450"/>
            <a:ext cx="8043850" cy="43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8257929fd_0_1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87" name="Google Shape;287;g158257929fd_0_111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更新品牌資訊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8" name="Google Shape;288;g158257929fd_0_111"/>
          <p:cNvPicPr preferRelativeResize="0"/>
          <p:nvPr/>
        </p:nvPicPr>
        <p:blipFill rotWithShape="1">
          <a:blip r:embed="rId3">
            <a:alphaModFix/>
          </a:blip>
          <a:srcRect l="1047" t="1153" r="1008" b="1890"/>
          <a:stretch/>
        </p:blipFill>
        <p:spPr>
          <a:xfrm>
            <a:off x="515375" y="701150"/>
            <a:ext cx="7969900" cy="43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8257929fd_0_10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94" name="Google Shape;294;g158257929fd_0_104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商品清單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5" name="Google Shape;295;g158257929fd_0_104"/>
          <p:cNvPicPr preferRelativeResize="0"/>
          <p:nvPr/>
        </p:nvPicPr>
        <p:blipFill rotWithShape="1">
          <a:blip r:embed="rId3">
            <a:alphaModFix/>
          </a:blip>
          <a:srcRect l="1324" t="1905" r="1275" b="1392"/>
          <a:stretch/>
        </p:blipFill>
        <p:spPr>
          <a:xfrm>
            <a:off x="595925" y="703650"/>
            <a:ext cx="7952126" cy="43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8257929fd_0_1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01" name="Google Shape;301;g158257929fd_0_12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商品清單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2" name="Google Shape;302;g158257929fd_0_126"/>
          <p:cNvPicPr preferRelativeResize="0"/>
          <p:nvPr/>
        </p:nvPicPr>
        <p:blipFill rotWithShape="1">
          <a:blip r:embed="rId3">
            <a:alphaModFix/>
          </a:blip>
          <a:srcRect l="1229" t="1539" r="1200" b="2223"/>
          <a:stretch/>
        </p:blipFill>
        <p:spPr>
          <a:xfrm>
            <a:off x="456200" y="692700"/>
            <a:ext cx="8008825" cy="43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58257929fd_0_13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8" name="Google Shape;308;g158257929fd_0_132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商品詳細資訊  </a:t>
            </a:r>
            <a:r>
              <a:rPr lang="en" sz="1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(已登入) </a:t>
            </a:r>
            <a:endParaRPr sz="1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9" name="Google Shape;309;g158257929fd_0_132"/>
          <p:cNvPicPr preferRelativeResize="0"/>
          <p:nvPr/>
        </p:nvPicPr>
        <p:blipFill rotWithShape="1">
          <a:blip r:embed="rId3">
            <a:alphaModFix/>
          </a:blip>
          <a:srcRect t="2430" b="1109"/>
          <a:stretch/>
        </p:blipFill>
        <p:spPr>
          <a:xfrm>
            <a:off x="435550" y="677350"/>
            <a:ext cx="8106101" cy="44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467820" y="3462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 b="0" i="0" u="none" strike="noStrike" cap="none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背景</a:t>
            </a: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" sz="3200" b="0" i="0" u="none" strike="noStrike" cap="none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動機</a:t>
            </a: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與目的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335925" y="1968611"/>
            <a:ext cx="34071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現況：</a:t>
            </a:r>
            <a:endParaRPr sz="26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因疫情大眾逐漸轉為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網路購物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5808050" y="196860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目的：</a:t>
            </a:r>
            <a:endParaRPr sz="26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減少新型冠狀病毒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接觸性傳播的可能​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3362737" y="1968600"/>
            <a:ext cx="25458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缺點：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商品照片與實際收到可能產生落差</a:t>
            </a:r>
            <a:r>
              <a:rPr lang="en" sz="2000">
                <a:highlight>
                  <a:srgbClr val="EDEBE9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58257929fd_0_1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5" name="Google Shape;315;g158257929fd_0_137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更新商品資訊 </a:t>
            </a:r>
            <a:endParaRPr sz="27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6" name="Google Shape;316;g158257929fd_0_137"/>
          <p:cNvPicPr preferRelativeResize="0"/>
          <p:nvPr/>
        </p:nvPicPr>
        <p:blipFill rotWithShape="1">
          <a:blip r:embed="rId3">
            <a:alphaModFix/>
          </a:blip>
          <a:srcRect l="1045" t="1409" r="2186" b="1389"/>
          <a:stretch/>
        </p:blipFill>
        <p:spPr>
          <a:xfrm>
            <a:off x="525625" y="697350"/>
            <a:ext cx="7878749" cy="43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6703a3848_1_1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22" name="Google Shape;322;g156703a3848_1_125"/>
          <p:cNvSpPr txBox="1"/>
          <p:nvPr/>
        </p:nvSpPr>
        <p:spPr>
          <a:xfrm>
            <a:off x="218195" y="23884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戒指模型</a:t>
            </a:r>
            <a:endParaRPr sz="900"/>
          </a:p>
        </p:txBody>
      </p:sp>
      <p:sp>
        <p:nvSpPr>
          <p:cNvPr id="323" name="Google Shape;323;g156703a3848_1_125"/>
          <p:cNvSpPr txBox="1"/>
          <p:nvPr/>
        </p:nvSpPr>
        <p:spPr>
          <a:xfrm>
            <a:off x="218200" y="1050475"/>
            <a:ext cx="818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為了避免侵犯版權，戒指模型由組員自行設計、製作。戒指有各種不同的造型及顏色可供顧客挑選。</a:t>
            </a:r>
            <a:endParaRPr sz="17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24" name="Google Shape;324;g156703a3848_1_125"/>
          <p:cNvGrpSpPr/>
          <p:nvPr/>
        </p:nvGrpSpPr>
        <p:grpSpPr>
          <a:xfrm>
            <a:off x="3371063" y="1937700"/>
            <a:ext cx="1982088" cy="1105047"/>
            <a:chOff x="3767463" y="2386988"/>
            <a:chExt cx="1982088" cy="1105047"/>
          </a:xfrm>
        </p:grpSpPr>
        <p:grpSp>
          <p:nvGrpSpPr>
            <p:cNvPr id="325" name="Google Shape;325;g156703a3848_1_125"/>
            <p:cNvGrpSpPr/>
            <p:nvPr/>
          </p:nvGrpSpPr>
          <p:grpSpPr>
            <a:xfrm>
              <a:off x="3767463" y="2386988"/>
              <a:ext cx="1982088" cy="1105047"/>
              <a:chOff x="575038" y="2456800"/>
              <a:chExt cx="1982088" cy="1105047"/>
            </a:xfrm>
          </p:grpSpPr>
          <p:pic>
            <p:nvPicPr>
              <p:cNvPr id="326" name="Google Shape;326;g156703a3848_1_125"/>
              <p:cNvPicPr preferRelativeResize="0"/>
              <p:nvPr/>
            </p:nvPicPr>
            <p:blipFill rotWithShape="1">
              <a:blip r:embed="rId3">
                <a:alphaModFix/>
              </a:blip>
              <a:srcRect l="13911" r="14084"/>
              <a:stretch/>
            </p:blipFill>
            <p:spPr>
              <a:xfrm>
                <a:off x="575038" y="2456800"/>
                <a:ext cx="1982076" cy="110504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7" name="Google Shape;327;g156703a3848_1_125"/>
              <p:cNvGrpSpPr/>
              <p:nvPr/>
            </p:nvGrpSpPr>
            <p:grpSpPr>
              <a:xfrm>
                <a:off x="575050" y="2556225"/>
                <a:ext cx="1982076" cy="906175"/>
                <a:chOff x="1119875" y="1964625"/>
                <a:chExt cx="1982076" cy="906175"/>
              </a:xfrm>
            </p:grpSpPr>
            <p:pic>
              <p:nvPicPr>
                <p:cNvPr id="328" name="Google Shape;328;g156703a3848_1_12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17431" t="15692" r="21406" b="14654"/>
                <a:stretch/>
              </p:blipFill>
              <p:spPr>
                <a:xfrm>
                  <a:off x="1119875" y="1964625"/>
                  <a:ext cx="1982076" cy="9061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9" name="Google Shape;329;g156703a3848_1_12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9124" t="15440" r="9555"/>
                <a:stretch/>
              </p:blipFill>
              <p:spPr>
                <a:xfrm>
                  <a:off x="1193075" y="2034563"/>
                  <a:ext cx="1835674" cy="766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30" name="Google Shape;330;g156703a3848_1_125"/>
            <p:cNvPicPr preferRelativeResize="0"/>
            <p:nvPr/>
          </p:nvPicPr>
          <p:blipFill rotWithShape="1">
            <a:blip r:embed="rId6">
              <a:alphaModFix/>
            </a:blip>
            <a:srcRect l="8528" t="6112" r="10787"/>
            <a:stretch/>
          </p:blipFill>
          <p:spPr>
            <a:xfrm>
              <a:off x="3788600" y="2486425"/>
              <a:ext cx="1939830" cy="906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1" name="Google Shape;331;g156703a3848_1_125"/>
          <p:cNvPicPr preferRelativeResize="0"/>
          <p:nvPr/>
        </p:nvPicPr>
        <p:blipFill rotWithShape="1">
          <a:blip r:embed="rId3">
            <a:alphaModFix/>
          </a:blip>
          <a:srcRect l="13911" r="14084"/>
          <a:stretch/>
        </p:blipFill>
        <p:spPr>
          <a:xfrm>
            <a:off x="5956475" y="1937700"/>
            <a:ext cx="1982076" cy="110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56703a3848_1_125"/>
          <p:cNvPicPr preferRelativeResize="0"/>
          <p:nvPr/>
        </p:nvPicPr>
        <p:blipFill rotWithShape="1">
          <a:blip r:embed="rId7">
            <a:alphaModFix/>
          </a:blip>
          <a:srcRect l="12194" r="11638"/>
          <a:stretch/>
        </p:blipFill>
        <p:spPr>
          <a:xfrm>
            <a:off x="3371075" y="3568388"/>
            <a:ext cx="1982076" cy="1044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g156703a3848_1_125"/>
          <p:cNvGrpSpPr/>
          <p:nvPr/>
        </p:nvGrpSpPr>
        <p:grpSpPr>
          <a:xfrm>
            <a:off x="785663" y="1937700"/>
            <a:ext cx="1982088" cy="1105047"/>
            <a:chOff x="575038" y="2456800"/>
            <a:chExt cx="1982088" cy="1105047"/>
          </a:xfrm>
        </p:grpSpPr>
        <p:pic>
          <p:nvPicPr>
            <p:cNvPr id="334" name="Google Shape;334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575038" y="2456800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5" name="Google Shape;335;g156703a3848_1_125"/>
            <p:cNvGrpSpPr/>
            <p:nvPr/>
          </p:nvGrpSpPr>
          <p:grpSpPr>
            <a:xfrm>
              <a:off x="575050" y="2556225"/>
              <a:ext cx="1982076" cy="906175"/>
              <a:chOff x="1119875" y="1964625"/>
              <a:chExt cx="1982076" cy="906175"/>
            </a:xfrm>
          </p:grpSpPr>
          <p:pic>
            <p:nvPicPr>
              <p:cNvPr id="336" name="Google Shape;336;g156703a3848_1_125"/>
              <p:cNvPicPr preferRelativeResize="0"/>
              <p:nvPr/>
            </p:nvPicPr>
            <p:blipFill rotWithShape="1">
              <a:blip r:embed="rId4">
                <a:alphaModFix/>
              </a:blip>
              <a:srcRect l="17431" t="15692" r="21406" b="14654"/>
              <a:stretch/>
            </p:blipFill>
            <p:spPr>
              <a:xfrm>
                <a:off x="1119875" y="1964625"/>
                <a:ext cx="1982076" cy="90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g156703a3848_1_125"/>
              <p:cNvPicPr preferRelativeResize="0"/>
              <p:nvPr/>
            </p:nvPicPr>
            <p:blipFill rotWithShape="1">
              <a:blip r:embed="rId5">
                <a:alphaModFix/>
              </a:blip>
              <a:srcRect l="9124" t="15440" r="9555"/>
              <a:stretch/>
            </p:blipFill>
            <p:spPr>
              <a:xfrm>
                <a:off x="1193075" y="2034563"/>
                <a:ext cx="1835674" cy="76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38" name="Google Shape;338;g156703a3848_1_125"/>
          <p:cNvGrpSpPr/>
          <p:nvPr/>
        </p:nvGrpSpPr>
        <p:grpSpPr>
          <a:xfrm>
            <a:off x="5956475" y="3538150"/>
            <a:ext cx="1982077" cy="1105047"/>
            <a:chOff x="6039475" y="2972525"/>
            <a:chExt cx="1982077" cy="1105047"/>
          </a:xfrm>
        </p:grpSpPr>
        <p:pic>
          <p:nvPicPr>
            <p:cNvPr id="339" name="Google Shape;339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6039475" y="2972525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g156703a3848_1_125"/>
            <p:cNvPicPr preferRelativeResize="0"/>
            <p:nvPr/>
          </p:nvPicPr>
          <p:blipFill rotWithShape="1">
            <a:blip r:embed="rId8">
              <a:alphaModFix/>
            </a:blip>
            <a:srcRect l="17224" t="28991" r="17355" b="12780"/>
            <a:stretch/>
          </p:blipFill>
          <p:spPr>
            <a:xfrm>
              <a:off x="6039476" y="3182325"/>
              <a:ext cx="1982076" cy="7551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" name="Google Shape;341;g156703a3848_1_125"/>
          <p:cNvGrpSpPr/>
          <p:nvPr/>
        </p:nvGrpSpPr>
        <p:grpSpPr>
          <a:xfrm>
            <a:off x="785675" y="3538163"/>
            <a:ext cx="1982076" cy="1105047"/>
            <a:chOff x="526750" y="2093800"/>
            <a:chExt cx="1982076" cy="1105047"/>
          </a:xfrm>
        </p:grpSpPr>
        <p:pic>
          <p:nvPicPr>
            <p:cNvPr id="342" name="Google Shape;342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526750" y="2093800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g156703a3848_1_125"/>
            <p:cNvPicPr preferRelativeResize="0"/>
            <p:nvPr/>
          </p:nvPicPr>
          <p:blipFill rotWithShape="1">
            <a:blip r:embed="rId9">
              <a:alphaModFix/>
            </a:blip>
            <a:srcRect l="10000" t="10071" r="15143"/>
            <a:stretch/>
          </p:blipFill>
          <p:spPr>
            <a:xfrm>
              <a:off x="526750" y="2168375"/>
              <a:ext cx="1982076" cy="955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6703a3848_1_13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49" name="Google Shape;349;g156703a3848_1_132"/>
          <p:cNvSpPr txBox="1"/>
          <p:nvPr/>
        </p:nvSpPr>
        <p:spPr>
          <a:xfrm>
            <a:off x="218195" y="23884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模擬配戴 - 浮空投影效果</a:t>
            </a:r>
            <a:endParaRPr sz="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6703a3848_1_166"/>
          <p:cNvSpPr/>
          <p:nvPr/>
        </p:nvSpPr>
        <p:spPr>
          <a:xfrm>
            <a:off x="5486400" y="1107011"/>
            <a:ext cx="3267300" cy="177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5" name="Google Shape;355;g156703a3848_1_166"/>
          <p:cNvPicPr preferRelativeResize="0"/>
          <p:nvPr/>
        </p:nvPicPr>
        <p:blipFill rotWithShape="1">
          <a:blip r:embed="rId3">
            <a:alphaModFix/>
          </a:blip>
          <a:srcRect r="2439" b="12372"/>
          <a:stretch/>
        </p:blipFill>
        <p:spPr>
          <a:xfrm>
            <a:off x="5809525" y="1152025"/>
            <a:ext cx="2742075" cy="17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56703a3848_1_166"/>
          <p:cNvSpPr/>
          <p:nvPr/>
        </p:nvSpPr>
        <p:spPr>
          <a:xfrm>
            <a:off x="348475" y="1042416"/>
            <a:ext cx="3267300" cy="184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56703a3848_1_16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58" name="Google Shape;358;g156703a3848_1_166"/>
          <p:cNvSpPr txBox="1"/>
          <p:nvPr/>
        </p:nvSpPr>
        <p:spPr>
          <a:xfrm>
            <a:off x="219456" y="237744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手勢操作</a:t>
            </a:r>
            <a:endParaRPr sz="2700"/>
          </a:p>
        </p:txBody>
      </p:sp>
      <p:sp>
        <p:nvSpPr>
          <p:cNvPr id="359" name="Google Shape;359;g156703a3848_1_166"/>
          <p:cNvSpPr txBox="1"/>
          <p:nvPr/>
        </p:nvSpPr>
        <p:spPr>
          <a:xfrm>
            <a:off x="1287921" y="2887078"/>
            <a:ext cx="126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移動滑鼠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0" name="Google Shape;360;g156703a3848_1_166"/>
          <p:cNvSpPr txBox="1"/>
          <p:nvPr/>
        </p:nvSpPr>
        <p:spPr>
          <a:xfrm>
            <a:off x="4105656" y="2576176"/>
            <a:ext cx="75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點擊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1" name="Google Shape;361;g156703a3848_1_166"/>
          <p:cNvSpPr txBox="1"/>
          <p:nvPr/>
        </p:nvSpPr>
        <p:spPr>
          <a:xfrm>
            <a:off x="6942150" y="2887072"/>
            <a:ext cx="75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拖曳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2" name="Google Shape;362;g156703a3848_1_166"/>
          <p:cNvPicPr preferRelativeResize="0"/>
          <p:nvPr/>
        </p:nvPicPr>
        <p:blipFill rotWithShape="1">
          <a:blip r:embed="rId4">
            <a:alphaModFix/>
          </a:blip>
          <a:srcRect r="5015" b="5446"/>
          <a:stretch/>
        </p:blipFill>
        <p:spPr>
          <a:xfrm>
            <a:off x="625539" y="1074750"/>
            <a:ext cx="2713174" cy="17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56703a3848_1_166"/>
          <p:cNvPicPr preferRelativeResize="0"/>
          <p:nvPr/>
        </p:nvPicPr>
        <p:blipFill rotWithShape="1">
          <a:blip r:embed="rId5">
            <a:alphaModFix/>
          </a:blip>
          <a:srcRect r="32759" b="12041"/>
          <a:stretch/>
        </p:blipFill>
        <p:spPr>
          <a:xfrm>
            <a:off x="3058900" y="3123350"/>
            <a:ext cx="2175799" cy="1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56703a3848_1_166"/>
          <p:cNvPicPr preferRelativeResize="0"/>
          <p:nvPr/>
        </p:nvPicPr>
        <p:blipFill rotWithShape="1">
          <a:blip r:embed="rId5">
            <a:alphaModFix/>
          </a:blip>
          <a:srcRect l="68104" r="4496" b="12041"/>
          <a:stretch/>
        </p:blipFill>
        <p:spPr>
          <a:xfrm>
            <a:off x="5170325" y="3253050"/>
            <a:ext cx="867701" cy="167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56703a3848_1_166"/>
          <p:cNvSpPr/>
          <p:nvPr/>
        </p:nvSpPr>
        <p:spPr>
          <a:xfrm>
            <a:off x="2907792" y="2987841"/>
            <a:ext cx="3267300" cy="198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6703a3848_1_139"/>
          <p:cNvSpPr/>
          <p:nvPr/>
        </p:nvSpPr>
        <p:spPr>
          <a:xfrm>
            <a:off x="5486400" y="1107011"/>
            <a:ext cx="3267300" cy="177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56703a3848_1_139"/>
          <p:cNvSpPr/>
          <p:nvPr/>
        </p:nvSpPr>
        <p:spPr>
          <a:xfrm>
            <a:off x="348475" y="1042416"/>
            <a:ext cx="3267300" cy="184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2" name="Google Shape;372;g156703a3848_1_139"/>
          <p:cNvPicPr preferRelativeResize="0"/>
          <p:nvPr/>
        </p:nvPicPr>
        <p:blipFill rotWithShape="1">
          <a:blip r:embed="rId3">
            <a:alphaModFix/>
          </a:blip>
          <a:srcRect b="10506"/>
          <a:stretch/>
        </p:blipFill>
        <p:spPr>
          <a:xfrm>
            <a:off x="630413" y="1086516"/>
            <a:ext cx="2703426" cy="177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56703a3848_1_139"/>
          <p:cNvSpPr txBox="1">
            <a:spLocks noGrp="1"/>
          </p:cNvSpPr>
          <p:nvPr>
            <p:ph type="sldNum" idx="12"/>
          </p:nvPr>
        </p:nvSpPr>
        <p:spPr>
          <a:xfrm>
            <a:off x="8404384" y="43947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74" name="Google Shape;374;g156703a3848_1_139"/>
          <p:cNvSpPr txBox="1"/>
          <p:nvPr/>
        </p:nvSpPr>
        <p:spPr>
          <a:xfrm>
            <a:off x="219456" y="237744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手勢操作</a:t>
            </a:r>
            <a:endParaRPr/>
          </a:p>
        </p:txBody>
      </p:sp>
      <p:sp>
        <p:nvSpPr>
          <p:cNvPr id="375" name="Google Shape;375;g156703a3848_1_139"/>
          <p:cNvSpPr/>
          <p:nvPr/>
        </p:nvSpPr>
        <p:spPr>
          <a:xfrm>
            <a:off x="2907792" y="2987841"/>
            <a:ext cx="3267300" cy="198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56703a3848_1_139"/>
          <p:cNvSpPr txBox="1"/>
          <p:nvPr/>
        </p:nvSpPr>
        <p:spPr>
          <a:xfrm>
            <a:off x="1289304" y="2887078"/>
            <a:ext cx="111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往後選取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7" name="Google Shape;377;g156703a3848_1_139"/>
          <p:cNvSpPr txBox="1"/>
          <p:nvPr/>
        </p:nvSpPr>
        <p:spPr>
          <a:xfrm>
            <a:off x="3949046" y="2566278"/>
            <a:ext cx="124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往前選取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8" name="Google Shape;378;g156703a3848_1_139"/>
          <p:cNvSpPr txBox="1"/>
          <p:nvPr/>
        </p:nvSpPr>
        <p:spPr>
          <a:xfrm>
            <a:off x="6743500" y="2887078"/>
            <a:ext cx="119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6CA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enter鍵</a:t>
            </a:r>
            <a:endParaRPr sz="1800" b="1">
              <a:solidFill>
                <a:srgbClr val="006CA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79" name="Google Shape;379;g156703a3848_1_139"/>
          <p:cNvPicPr preferRelativeResize="0"/>
          <p:nvPr/>
        </p:nvPicPr>
        <p:blipFill rotWithShape="1">
          <a:blip r:embed="rId4">
            <a:alphaModFix/>
          </a:blip>
          <a:srcRect l="17729" t="30633" r="43544" b="66090"/>
          <a:stretch/>
        </p:blipFill>
        <p:spPr>
          <a:xfrm>
            <a:off x="882125" y="1402603"/>
            <a:ext cx="1417100" cy="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56703a3848_1_139"/>
          <p:cNvPicPr preferRelativeResize="0"/>
          <p:nvPr/>
        </p:nvPicPr>
        <p:blipFill rotWithShape="1">
          <a:blip r:embed="rId5">
            <a:alphaModFix/>
          </a:blip>
          <a:srcRect b="9502"/>
          <a:stretch/>
        </p:blipFill>
        <p:spPr>
          <a:xfrm>
            <a:off x="3163183" y="3079096"/>
            <a:ext cx="2756530" cy="18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56703a3848_1_139"/>
          <p:cNvPicPr preferRelativeResize="0"/>
          <p:nvPr/>
        </p:nvPicPr>
        <p:blipFill rotWithShape="1">
          <a:blip r:embed="rId6">
            <a:alphaModFix/>
          </a:blip>
          <a:srcRect b="11645"/>
          <a:stretch/>
        </p:blipFill>
        <p:spPr>
          <a:xfrm>
            <a:off x="5808950" y="1140568"/>
            <a:ext cx="2622201" cy="171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8337e83f7_4_7"/>
          <p:cNvSpPr txBox="1">
            <a:spLocks noGrp="1"/>
          </p:cNvSpPr>
          <p:nvPr>
            <p:ph type="title"/>
          </p:nvPr>
        </p:nvSpPr>
        <p:spPr>
          <a:xfrm>
            <a:off x="73152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sz="32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7" name="Google Shape;387;g158337e83f7_4_7"/>
          <p:cNvSpPr txBox="1">
            <a:spLocks noGrp="1"/>
          </p:cNvSpPr>
          <p:nvPr>
            <p:ph type="body" idx="1"/>
          </p:nvPr>
        </p:nvSpPr>
        <p:spPr>
          <a:xfrm>
            <a:off x="740675" y="136245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使用投影布幕呈現出的影像更清晰明亮與生動，能更具體了解商品外觀​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戒指和手皆由模型製成，不須直接碰觸即可瀏覽商品外觀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精準偵測手部動作，以非接觸方式執行點擊、拖曳等功能，並且能旋轉商品及模擬配戴​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以偵測到的數值模擬出和使用者相似的手部模型​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8" name="Google Shape;388;g158337e83f7_4_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8337e83f7_4_13"/>
          <p:cNvSpPr txBox="1">
            <a:spLocks noGrp="1"/>
          </p:cNvSpPr>
          <p:nvPr>
            <p:ph type="title"/>
          </p:nvPr>
        </p:nvSpPr>
        <p:spPr>
          <a:xfrm>
            <a:off x="73152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系統貢獻</a:t>
            </a:r>
            <a:endParaRPr sz="320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4" name="Google Shape;394;g158337e83f7_4_13"/>
          <p:cNvSpPr txBox="1">
            <a:spLocks noGrp="1"/>
          </p:cNvSpPr>
          <p:nvPr>
            <p:ph type="body" idx="1"/>
          </p:nvPr>
        </p:nvSpPr>
        <p:spPr>
          <a:xfrm>
            <a:off x="741425" y="1360100"/>
            <a:ext cx="75717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商品在平台中整合，使店家增加一個銷售商品的管道​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使用者能夠在不需實體接觸的狀況下操作介面，減少接觸性傳染風險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消費者也可以選擇不出門，在線上自行使用此系統​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將平常放在展示櫃的商品以新穎的方式呈現在顧客眼前，增加互動性及趣味性​</a:t>
            </a:r>
            <a:endParaRPr sz="195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5" name="Google Shape;395;g158337e83f7_4_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8337e83f7_4_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08" name="Google Shape;408;g158337e83f7_4_19"/>
          <p:cNvSpPr txBox="1"/>
          <p:nvPr/>
        </p:nvSpPr>
        <p:spPr>
          <a:xfrm>
            <a:off x="3541646" y="2220450"/>
            <a:ext cx="206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Q&amp;A</a:t>
            </a:r>
            <a:endParaRPr sz="48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88e4feb034e8d0b_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14" name="Google Shape;414;g188e4feb034e8d0b_1"/>
          <p:cNvSpPr txBox="1"/>
          <p:nvPr/>
        </p:nvSpPr>
        <p:spPr>
          <a:xfrm>
            <a:off x="672400" y="820875"/>
            <a:ext cx="5030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可能問題: (想到都可以打上)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Q1 : 如果要打字的話就會接觸到螢幕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A1 : 消費者在店內使用此系統時，使用的是店家的帳號，如果消費者對此系統有興趣，則會於回家時註冊會員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Q2：鏡頭對準哪裡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A2：影片中旁邊有電腦，鏡頭在遠方偵測手部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三大訴求</a:t>
            </a:r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336988" y="1965960"/>
            <a:ext cx="34071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商家：</a:t>
            </a:r>
            <a:endParaRPr sz="26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網站展示商品樣貌、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5745188" y="196596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模擬配戴：</a:t>
            </a:r>
            <a:endParaRPr sz="26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建出3D虛擬手掌，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佩戴選定的戒指模型</a:t>
            </a:r>
            <a:r>
              <a:rPr lang="en" sz="2000" b="1">
                <a:highlight>
                  <a:srgbClr val="EDEBE9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200400" y="196596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消費者：</a:t>
            </a:r>
            <a:endParaRPr sz="26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在不需實體接觸的</a:t>
            </a:r>
            <a:endParaRPr sz="20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狀況下瀏覽商品</a:t>
            </a:r>
            <a:endParaRPr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6703a3848_1_7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1" name="Google Shape;131;g156703a3848_1_76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工具</a:t>
            </a:r>
            <a:endParaRPr/>
          </a:p>
        </p:txBody>
      </p:sp>
      <p:sp>
        <p:nvSpPr>
          <p:cNvPr id="132" name="Google Shape;132;g156703a3848_1_76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sp>
        <p:nvSpPr>
          <p:cNvPr id="133" name="Google Shape;133;g156703a3848_1_76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" name="Google Shape;134;g156703a3848_1_76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" name="Google Shape;135;g156703a3848_1_76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" name="Google Shape;136;g156703a3848_1_76"/>
          <p:cNvSpPr txBox="1"/>
          <p:nvPr/>
        </p:nvSpPr>
        <p:spPr>
          <a:xfrm>
            <a:off x="336988" y="2468880"/>
            <a:ext cx="340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3ds Max</a:t>
            </a:r>
            <a:endParaRPr sz="21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" name="Google Shape;137;g156703a3848_1_76"/>
          <p:cNvSpPr txBox="1"/>
          <p:nvPr/>
        </p:nvSpPr>
        <p:spPr>
          <a:xfrm>
            <a:off x="5789913" y="24761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Pycharm</a:t>
            </a:r>
            <a:endParaRPr sz="21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" name="Google Shape;138;g156703a3848_1_76"/>
          <p:cNvSpPr txBox="1"/>
          <p:nvPr/>
        </p:nvSpPr>
        <p:spPr>
          <a:xfrm>
            <a:off x="3136700" y="24761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MySQL</a:t>
            </a:r>
            <a:endParaRPr sz="21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6491aeda8_0_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4" name="Google Shape;144;g156491aeda8_0_19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系統介紹影片</a:t>
            </a:r>
            <a:endParaRPr/>
          </a:p>
        </p:txBody>
      </p:sp>
      <p:sp>
        <p:nvSpPr>
          <p:cNvPr id="145" name="Google Shape;145;g156491aeda8_0_19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6491aeda8_0_31"/>
          <p:cNvSpPr txBox="1">
            <a:spLocks noGrp="1"/>
          </p:cNvSpPr>
          <p:nvPr>
            <p:ph type="sldNum" idx="12"/>
          </p:nvPr>
        </p:nvSpPr>
        <p:spPr>
          <a:xfrm>
            <a:off x="835963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1" name="Google Shape;151;g156491aeda8_0_31"/>
          <p:cNvSpPr txBox="1"/>
          <p:nvPr/>
        </p:nvSpPr>
        <p:spPr>
          <a:xfrm>
            <a:off x="466344" y="34619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2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系統操作介面</a:t>
            </a:r>
            <a:endParaRPr/>
          </a:p>
        </p:txBody>
      </p:sp>
      <p:sp>
        <p:nvSpPr>
          <p:cNvPr id="152" name="Google Shape;152;g156491aeda8_0_31"/>
          <p:cNvSpPr/>
          <p:nvPr/>
        </p:nvSpPr>
        <p:spPr>
          <a:xfrm>
            <a:off x="1418538" y="1323950"/>
            <a:ext cx="2862600" cy="304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156491aeda8_0_31"/>
          <p:cNvSpPr/>
          <p:nvPr/>
        </p:nvSpPr>
        <p:spPr>
          <a:xfrm>
            <a:off x="4773363" y="1323950"/>
            <a:ext cx="2862600" cy="304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56491aeda8_0_31"/>
          <p:cNvSpPr/>
          <p:nvPr/>
        </p:nvSpPr>
        <p:spPr>
          <a:xfrm>
            <a:off x="1477500" y="1386500"/>
            <a:ext cx="2744700" cy="29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56491aeda8_0_31"/>
          <p:cNvSpPr txBox="1"/>
          <p:nvPr/>
        </p:nvSpPr>
        <p:spPr>
          <a:xfrm>
            <a:off x="2040288" y="2506100"/>
            <a:ext cx="161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顧客端</a:t>
            </a:r>
            <a:endParaRPr sz="32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" name="Google Shape;156;g156491aeda8_0_31"/>
          <p:cNvSpPr/>
          <p:nvPr/>
        </p:nvSpPr>
        <p:spPr>
          <a:xfrm>
            <a:off x="4832325" y="1386500"/>
            <a:ext cx="2744700" cy="29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56491aeda8_0_31"/>
          <p:cNvSpPr txBox="1"/>
          <p:nvPr/>
        </p:nvSpPr>
        <p:spPr>
          <a:xfrm>
            <a:off x="5247663" y="2506100"/>
            <a:ext cx="1914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廠商端</a:t>
            </a:r>
            <a:endParaRPr sz="32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6703a3848_1_5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3" name="Google Shape;163;g156703a3848_1_51"/>
          <p:cNvSpPr txBox="1"/>
          <p:nvPr/>
        </p:nvSpPr>
        <p:spPr>
          <a:xfrm>
            <a:off x="3541646" y="2220450"/>
            <a:ext cx="206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顧客端</a:t>
            </a:r>
            <a:endParaRPr sz="48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156703a3848_1_104"/>
          <p:cNvPicPr preferRelativeResize="0"/>
          <p:nvPr/>
        </p:nvPicPr>
        <p:blipFill rotWithShape="1">
          <a:blip r:embed="rId3">
            <a:alphaModFix/>
          </a:blip>
          <a:srcRect t="990"/>
          <a:stretch/>
        </p:blipFill>
        <p:spPr>
          <a:xfrm>
            <a:off x="2041200" y="-50"/>
            <a:ext cx="64828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56703a3848_1_10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0" name="Google Shape;170;g156703a3848_1_104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27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首頁  </a:t>
            </a:r>
            <a:r>
              <a:rPr lang="en" sz="180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(未登入)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262</Words>
  <Application>Microsoft Office PowerPoint</Application>
  <PresentationFormat>如螢幕大小 (16:9)</PresentationFormat>
  <Paragraphs>135</Paragraphs>
  <Slides>38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4" baseType="lpstr">
      <vt:lpstr>Source Sans Pro</vt:lpstr>
      <vt:lpstr>Roboto Slab</vt:lpstr>
      <vt:lpstr>Calibri</vt:lpstr>
      <vt:lpstr>Microsoft JhengHei</vt:lpstr>
      <vt:lpstr>Arial</vt:lpstr>
      <vt:lpstr>Cordelia template</vt:lpstr>
      <vt:lpstr>愛不「飾」手</vt:lpstr>
      <vt:lpstr>目錄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系統特色</vt:lpstr>
      <vt:lpstr>系統貢獻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愛不「飾」手</dc:title>
  <dc:creator>Mylie Kuo</dc:creator>
  <cp:lastModifiedBy>廷廷 郭</cp:lastModifiedBy>
  <cp:revision>3</cp:revision>
  <dcterms:modified xsi:type="dcterms:W3CDTF">2022-09-15T08:57:10Z</dcterms:modified>
</cp:coreProperties>
</file>